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56" r:id="rId5"/>
    <p:sldId id="260" r:id="rId6"/>
    <p:sldId id="262" r:id="rId7"/>
    <p:sldId id="264" r:id="rId8"/>
    <p:sldId id="285" r:id="rId9"/>
    <p:sldId id="288" r:id="rId10"/>
    <p:sldId id="271" r:id="rId11"/>
    <p:sldId id="272" r:id="rId12"/>
    <p:sldId id="274" r:id="rId13"/>
    <p:sldId id="278" r:id="rId14"/>
    <p:sldId id="276" r:id="rId15"/>
    <p:sldId id="275" r:id="rId16"/>
    <p:sldId id="299" r:id="rId17"/>
    <p:sldId id="301" r:id="rId18"/>
    <p:sldId id="308" r:id="rId19"/>
    <p:sldId id="309" r:id="rId20"/>
    <p:sldId id="29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A84443-90E4-4AD8-95E6-2778B5069DB8}" v="44" dt="2024-06-11T18:37:52.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6" autoAdjust="0"/>
    <p:restoredTop sz="85097" autoAdjust="0"/>
  </p:normalViewPr>
  <p:slideViewPr>
    <p:cSldViewPr snapToGrid="0">
      <p:cViewPr varScale="1">
        <p:scale>
          <a:sx n="101" d="100"/>
          <a:sy n="101" d="100"/>
        </p:scale>
        <p:origin x="126"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van Zadelhoff" clId="Web-{DC8713AA-0A12-452D-B244-A0B3A0EED1BC}"/>
    <pc:docChg chg="modSld">
      <pc:chgData name="Tessa van Zadelhoff" userId="" providerId="" clId="Web-{DC8713AA-0A12-452D-B244-A0B3A0EED1BC}" dt="2023-10-08T12:31:12.938" v="20" actId="20577"/>
      <pc:docMkLst>
        <pc:docMk/>
      </pc:docMkLst>
      <pc:sldChg chg="modSp">
        <pc:chgData name="Tessa van Zadelhoff" userId="" providerId="" clId="Web-{DC8713AA-0A12-452D-B244-A0B3A0EED1BC}" dt="2023-10-08T12:29:54.279" v="3" actId="20577"/>
        <pc:sldMkLst>
          <pc:docMk/>
          <pc:sldMk cId="460266029" sldId="260"/>
        </pc:sldMkLst>
        <pc:spChg chg="mod">
          <ac:chgData name="Tessa van Zadelhoff" userId="" providerId="" clId="Web-{DC8713AA-0A12-452D-B244-A0B3A0EED1BC}" dt="2023-10-08T12:29:54.279" v="3" actId="20577"/>
          <ac:spMkLst>
            <pc:docMk/>
            <pc:sldMk cId="460266029" sldId="260"/>
            <ac:spMk id="3" creationId="{096F6616-B32E-AD8E-ADCE-8581A307F477}"/>
          </ac:spMkLst>
        </pc:spChg>
      </pc:sldChg>
      <pc:sldChg chg="modSp">
        <pc:chgData name="Tessa van Zadelhoff" userId="" providerId="" clId="Web-{DC8713AA-0A12-452D-B244-A0B3A0EED1BC}" dt="2023-10-08T12:31:12.938" v="20" actId="20577"/>
        <pc:sldMkLst>
          <pc:docMk/>
          <pc:sldMk cId="2532909864" sldId="295"/>
        </pc:sldMkLst>
        <pc:spChg chg="mod">
          <ac:chgData name="Tessa van Zadelhoff" userId="" providerId="" clId="Web-{DC8713AA-0A12-452D-B244-A0B3A0EED1BC}" dt="2023-10-08T12:31:12.938" v="20" actId="20577"/>
          <ac:spMkLst>
            <pc:docMk/>
            <pc:sldMk cId="2532909864" sldId="295"/>
            <ac:spMk id="5" creationId="{A263DF43-A4F1-C8A7-0E20-B3A45E35737C}"/>
          </ac:spMkLst>
        </pc:spChg>
      </pc:sldChg>
    </pc:docChg>
  </pc:docChgLst>
  <pc:docChgLst>
    <pc:chgData name="Tessa van Zadelhoff" clId="Web-{F4A84443-90E4-4AD8-95E6-2778B5069DB8}"/>
    <pc:docChg chg="modSld">
      <pc:chgData name="Tessa van Zadelhoff" userId="" providerId="" clId="Web-{F4A84443-90E4-4AD8-95E6-2778B5069DB8}" dt="2024-06-11T18:37:52.116" v="19" actId="20577"/>
      <pc:docMkLst>
        <pc:docMk/>
      </pc:docMkLst>
      <pc:sldChg chg="modSp">
        <pc:chgData name="Tessa van Zadelhoff" userId="" providerId="" clId="Web-{F4A84443-90E4-4AD8-95E6-2778B5069DB8}" dt="2024-06-11T18:36:14.925" v="0" actId="20577"/>
        <pc:sldMkLst>
          <pc:docMk/>
          <pc:sldMk cId="3919498182" sldId="262"/>
        </pc:sldMkLst>
        <pc:spChg chg="mod">
          <ac:chgData name="Tessa van Zadelhoff" userId="" providerId="" clId="Web-{F4A84443-90E4-4AD8-95E6-2778B5069DB8}" dt="2024-06-11T18:36:14.925" v="0" actId="20577"/>
          <ac:spMkLst>
            <pc:docMk/>
            <pc:sldMk cId="3919498182" sldId="262"/>
            <ac:spMk id="19" creationId="{8FE5293B-9112-AA86-52D4-37EAE74A29B9}"/>
          </ac:spMkLst>
        </pc:spChg>
      </pc:sldChg>
      <pc:sldChg chg="modSp">
        <pc:chgData name="Tessa van Zadelhoff" userId="" providerId="" clId="Web-{F4A84443-90E4-4AD8-95E6-2778B5069DB8}" dt="2024-06-11T18:36:53.677" v="8" actId="20577"/>
        <pc:sldMkLst>
          <pc:docMk/>
          <pc:sldMk cId="3860753643" sldId="288"/>
        </pc:sldMkLst>
        <pc:spChg chg="mod">
          <ac:chgData name="Tessa van Zadelhoff" userId="" providerId="" clId="Web-{F4A84443-90E4-4AD8-95E6-2778B5069DB8}" dt="2024-06-11T18:36:53.677" v="8" actId="20577"/>
          <ac:spMkLst>
            <pc:docMk/>
            <pc:sldMk cId="3860753643" sldId="288"/>
            <ac:spMk id="3" creationId="{096F6616-B32E-AD8E-ADCE-8581A307F477}"/>
          </ac:spMkLst>
        </pc:spChg>
      </pc:sldChg>
      <pc:sldChg chg="modSp">
        <pc:chgData name="Tessa van Zadelhoff" userId="" providerId="" clId="Web-{F4A84443-90E4-4AD8-95E6-2778B5069DB8}" dt="2024-06-11T18:37:52.116" v="19" actId="20577"/>
        <pc:sldMkLst>
          <pc:docMk/>
          <pc:sldMk cId="2532909864" sldId="295"/>
        </pc:sldMkLst>
        <pc:spChg chg="mod">
          <ac:chgData name="Tessa van Zadelhoff" userId="" providerId="" clId="Web-{F4A84443-90E4-4AD8-95E6-2778B5069DB8}" dt="2024-06-11T18:37:52.116" v="19" actId="20577"/>
          <ac:spMkLst>
            <pc:docMk/>
            <pc:sldMk cId="2532909864" sldId="295"/>
            <ac:spMk id="5" creationId="{A263DF43-A4F1-C8A7-0E20-B3A45E35737C}"/>
          </ac:spMkLst>
        </pc:spChg>
      </pc:sldChg>
      <pc:sldChg chg="modSp">
        <pc:chgData name="Tessa van Zadelhoff" userId="" providerId="" clId="Web-{F4A84443-90E4-4AD8-95E6-2778B5069DB8}" dt="2024-06-11T18:37:13.521" v="10" actId="20577"/>
        <pc:sldMkLst>
          <pc:docMk/>
          <pc:sldMk cId="1640937198" sldId="301"/>
        </pc:sldMkLst>
        <pc:spChg chg="mod">
          <ac:chgData name="Tessa van Zadelhoff" userId="" providerId="" clId="Web-{F4A84443-90E4-4AD8-95E6-2778B5069DB8}" dt="2024-06-11T18:37:13.521" v="10" actId="20577"/>
          <ac:spMkLst>
            <pc:docMk/>
            <pc:sldMk cId="1640937198" sldId="301"/>
            <ac:spMk id="3" creationId="{096F6616-B32E-AD8E-ADCE-8581A307F477}"/>
          </ac:spMkLst>
        </pc:spChg>
      </pc:sldChg>
      <pc:sldChg chg="modSp">
        <pc:chgData name="Tessa van Zadelhoff" userId="" providerId="" clId="Web-{F4A84443-90E4-4AD8-95E6-2778B5069DB8}" dt="2024-06-11T18:37:26.381" v="14" actId="1076"/>
        <pc:sldMkLst>
          <pc:docMk/>
          <pc:sldMk cId="1877107488" sldId="309"/>
        </pc:sldMkLst>
        <pc:spChg chg="mod">
          <ac:chgData name="Tessa van Zadelhoff" userId="" providerId="" clId="Web-{F4A84443-90E4-4AD8-95E6-2778B5069DB8}" dt="2024-06-11T18:37:26.381" v="14" actId="1076"/>
          <ac:spMkLst>
            <pc:docMk/>
            <pc:sldMk cId="1877107488" sldId="309"/>
            <ac:spMk id="8" creationId="{75F9AAFC-71AE-E403-547E-CC24C23510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F7CF6-2B3D-4BD8-9CE5-300A60877D41}" type="datetimeFigureOut">
              <a:rPr lang="nl-NL" smtClean="0"/>
              <a:t>11-6-2024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49C7-0865-4E76-BB53-370118AA1ED3}" type="slidenum">
              <a:rPr lang="nl-NL" smtClean="0"/>
              <a:t>‹nr.›</a:t>
            </a:fld>
            <a:endParaRPr lang="nl-NL"/>
          </a:p>
        </p:txBody>
      </p:sp>
    </p:spTree>
    <p:extLst>
      <p:ext uri="{BB962C8B-B14F-4D97-AF65-F5344CB8AC3E}">
        <p14:creationId xmlns:p14="http://schemas.microsoft.com/office/powerpoint/2010/main" val="110925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solidFill>
                  <a:srgbClr val="202124"/>
                </a:solidFill>
                <a:effectLst/>
                <a:latin typeface="Google Sans"/>
              </a:rPr>
              <a:t>Electro is een eenpersoons vraag-en-antwoordspel voor kinderen . </a:t>
            </a:r>
            <a:r>
              <a:rPr lang="nl-NL" b="0" i="0" dirty="0">
                <a:solidFill>
                  <a:srgbClr val="040C28"/>
                </a:solidFill>
                <a:effectLst/>
                <a:latin typeface="Google Sans"/>
              </a:rPr>
              <a:t>Het spel berust op een uitvinding van de Amerikaanse speelgoedfabrikant Louis Marx (1896 -1982) uit 1928</a:t>
            </a:r>
            <a:r>
              <a:rPr lang="nl-NL" b="0" i="0" dirty="0">
                <a:solidFill>
                  <a:srgbClr val="202124"/>
                </a:solidFill>
                <a:effectLst/>
                <a:latin typeface="Google Sans"/>
              </a:rPr>
              <a:t>. Marx noemde het spel </a:t>
            </a:r>
            <a:r>
              <a:rPr lang="nl-NL" b="1" i="0" dirty="0" err="1">
                <a:solidFill>
                  <a:srgbClr val="202124"/>
                </a:solidFill>
                <a:effectLst/>
                <a:latin typeface="Google Sans"/>
              </a:rPr>
              <a:t>electric</a:t>
            </a:r>
            <a:r>
              <a:rPr lang="nl-NL" b="1" i="0" dirty="0">
                <a:solidFill>
                  <a:srgbClr val="202124"/>
                </a:solidFill>
                <a:effectLst/>
                <a:latin typeface="Google Sans"/>
              </a:rPr>
              <a:t> </a:t>
            </a:r>
            <a:r>
              <a:rPr lang="nl-NL" b="1" i="0" dirty="0" err="1">
                <a:solidFill>
                  <a:srgbClr val="202124"/>
                </a:solidFill>
                <a:effectLst/>
                <a:latin typeface="Google Sans"/>
              </a:rPr>
              <a:t>questioner</a:t>
            </a:r>
            <a:r>
              <a:rPr lang="nl-NL" b="0" i="0" dirty="0">
                <a:solidFill>
                  <a:srgbClr val="202124"/>
                </a:solidFill>
                <a:effectLst/>
                <a:latin typeface="Google Sans"/>
              </a:rPr>
              <a:t>. (Zie linker afbeelding)</a:t>
            </a:r>
            <a:endParaRPr lang="nl-NL" b="0" i="0" dirty="0">
              <a:solidFill>
                <a:srgbClr val="4D5156"/>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a:t>
            </a:fld>
            <a:endParaRPr lang="nl-NL"/>
          </a:p>
        </p:txBody>
      </p:sp>
    </p:spTree>
    <p:extLst>
      <p:ext uri="{BB962C8B-B14F-4D97-AF65-F5344CB8AC3E}">
        <p14:creationId xmlns:p14="http://schemas.microsoft.com/office/powerpoint/2010/main" val="268589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variabelen gemaakt. Wat  zijn ook al weer variabelen? Kleuren, Nummers, Dieren, Carnavals hoeden etc. </a:t>
            </a:r>
          </a:p>
          <a:p>
            <a:r>
              <a:rPr lang="nl-NL" dirty="0"/>
              <a:t>We in de vorige les hoofdpersoon, plaats en voorwerp als variabelen gebruikt. </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4</a:t>
            </a:fld>
            <a:endParaRPr lang="nl-NL"/>
          </a:p>
        </p:txBody>
      </p:sp>
    </p:spTree>
    <p:extLst>
      <p:ext uri="{BB962C8B-B14F-4D97-AF65-F5344CB8AC3E}">
        <p14:creationId xmlns:p14="http://schemas.microsoft.com/office/powerpoint/2010/main" val="3998661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Voorbeelden electrospellen gemaakt. Thema </a:t>
            </a:r>
            <a:r>
              <a:rPr lang="nl-NL" b="0" i="0">
                <a:solidFill>
                  <a:srgbClr val="5F6368"/>
                </a:solidFill>
                <a:effectLst/>
                <a:latin typeface="arial" panose="020B0604020202020204" pitchFamily="34" charset="0"/>
              </a:rPr>
              <a:t>niet carnaval!</a:t>
            </a:r>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5</a:t>
            </a:fld>
            <a:endParaRPr lang="nl-NL"/>
          </a:p>
        </p:txBody>
      </p:sp>
    </p:spTree>
    <p:extLst>
      <p:ext uri="{BB962C8B-B14F-4D97-AF65-F5344CB8AC3E}">
        <p14:creationId xmlns:p14="http://schemas.microsoft.com/office/powerpoint/2010/main" val="2639362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Ga naar de makecode.com website en kies voor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Je ziet hier je “oude” programma staan. Kies voor een nieuw projecten noem dit project3</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7</a:t>
            </a:fld>
            <a:endParaRPr lang="nl-NL"/>
          </a:p>
        </p:txBody>
      </p:sp>
    </p:spTree>
    <p:extLst>
      <p:ext uri="{BB962C8B-B14F-4D97-AF65-F5344CB8AC3E}">
        <p14:creationId xmlns:p14="http://schemas.microsoft.com/office/powerpoint/2010/main" val="3045431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5F6368"/>
                </a:solidFill>
                <a:effectLst/>
                <a:latin typeface="arial" panose="020B0604020202020204" pitchFamily="34" charset="0"/>
              </a:rPr>
              <a:t>Kies voor nieuw project, noem dit opdracht 3, ze maken de opstart code. Zet score staat bij geavanceerd en spel. </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8</a:t>
            </a:fld>
            <a:endParaRPr lang="nl-NL"/>
          </a:p>
        </p:txBody>
      </p:sp>
    </p:spTree>
    <p:extLst>
      <p:ext uri="{BB962C8B-B14F-4D97-AF65-F5344CB8AC3E}">
        <p14:creationId xmlns:p14="http://schemas.microsoft.com/office/powerpoint/2010/main" val="2385190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deze code, zet score staat bij geavanceerd en spel</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9</a:t>
            </a:fld>
            <a:endParaRPr lang="nl-NL"/>
          </a:p>
        </p:txBody>
      </p:sp>
    </p:spTree>
    <p:extLst>
      <p:ext uri="{BB962C8B-B14F-4D97-AF65-F5344CB8AC3E}">
        <p14:creationId xmlns:p14="http://schemas.microsoft.com/office/powerpoint/2010/main" val="3931027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zetten in de gehele tijd, als P1 wordt aangeraakt, dan gaat het LED lampje aan. </a:t>
            </a:r>
          </a:p>
          <a:p>
            <a:endParaRPr lang="nl-NL" b="0" i="0" dirty="0">
              <a:solidFill>
                <a:srgbClr val="5F6368"/>
              </a:solidFill>
              <a:effectLst/>
              <a:latin typeface="arial" panose="020B0604020202020204" pitchFamily="34" charset="0"/>
            </a:endParaRP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10</a:t>
            </a:fld>
            <a:endParaRPr lang="nl-NL"/>
          </a:p>
        </p:txBody>
      </p:sp>
    </p:spTree>
    <p:extLst>
      <p:ext uri="{BB962C8B-B14F-4D97-AF65-F5344CB8AC3E}">
        <p14:creationId xmlns:p14="http://schemas.microsoft.com/office/powerpoint/2010/main" val="2074695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deze code. Test hem in de preview. Je kunt de code ook downloaden en alvast testen op je </a:t>
            </a:r>
            <a:r>
              <a:rPr lang="nl-NL" dirty="0" err="1"/>
              <a:t>micro:bit</a:t>
            </a:r>
            <a:r>
              <a:rPr lang="nl-NL" dirty="0"/>
              <a:t> </a:t>
            </a:r>
          </a:p>
          <a:p>
            <a:endParaRPr lang="nl-NL" sz="1800" b="0" i="0" u="none" strike="noStrike" dirty="0">
              <a:solidFill>
                <a:srgbClr val="000000"/>
              </a:solidFill>
              <a:effectLst/>
              <a:latin typeface="Cabin"/>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11</a:t>
            </a:fld>
            <a:endParaRPr lang="nl-NL"/>
          </a:p>
        </p:txBody>
      </p:sp>
    </p:spTree>
    <p:extLst>
      <p:ext uri="{BB962C8B-B14F-4D97-AF65-F5344CB8AC3E}">
        <p14:creationId xmlns:p14="http://schemas.microsoft.com/office/powerpoint/2010/main" val="3393492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Check de code in de Preview. Klik met je muis op P1 en je ziet dat de score omhoog gaat</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12</a:t>
            </a:fld>
            <a:endParaRPr lang="nl-NL"/>
          </a:p>
        </p:txBody>
      </p:sp>
    </p:spTree>
    <p:extLst>
      <p:ext uri="{BB962C8B-B14F-4D97-AF65-F5344CB8AC3E}">
        <p14:creationId xmlns:p14="http://schemas.microsoft.com/office/powerpoint/2010/main" val="2900440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Ze gaan nu de “controller” maken. Ze moeten ze weer 2 krokodillenbek kabels pakken. Eén moet naar de P1 en de andere ook naar de GND (</a:t>
            </a:r>
            <a:r>
              <a:rPr lang="nl-NL" b="0" i="0" dirty="0" err="1">
                <a:solidFill>
                  <a:srgbClr val="5F6368"/>
                </a:solidFill>
                <a:effectLst/>
                <a:latin typeface="arial" panose="020B0604020202020204" pitchFamily="34" charset="0"/>
              </a:rPr>
              <a:t>ground</a:t>
            </a:r>
            <a:r>
              <a:rPr lang="nl-NL" b="0" i="0" dirty="0">
                <a:solidFill>
                  <a:srgbClr val="5F6368"/>
                </a:solidFill>
                <a:effectLst/>
                <a:latin typeface="arial" panose="020B0604020202020204" pitchFamily="34" charset="0"/>
              </a:rPr>
              <a:t>). Ze mogen hem bovenop de andere klikken. </a:t>
            </a:r>
          </a:p>
          <a:p>
            <a:r>
              <a:rPr lang="nl-NL" b="0" i="0" dirty="0">
                <a:solidFill>
                  <a:srgbClr val="5F6368"/>
                </a:solidFill>
                <a:effectLst/>
                <a:latin typeface="arial" panose="020B0604020202020204" pitchFamily="34" charset="0"/>
              </a:rPr>
              <a:t>Als ze nu de 2 uiteinde van de “controller” krokodilbek kabels tegen elkaar aan klikken, horen ze een geluidje en gaat de score omhoog</a:t>
            </a:r>
          </a:p>
          <a:p>
            <a:endParaRPr lang="nl-NL" b="0" i="0" dirty="0">
              <a:solidFill>
                <a:srgbClr val="5F6368"/>
              </a:solidFill>
              <a:effectLst/>
              <a:latin typeface="arial" panose="020B0604020202020204" pitchFamily="34" charset="0"/>
            </a:endParaRP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13</a:t>
            </a:fld>
            <a:endParaRPr lang="nl-NL"/>
          </a:p>
        </p:txBody>
      </p:sp>
    </p:spTree>
    <p:extLst>
      <p:ext uri="{BB962C8B-B14F-4D97-AF65-F5344CB8AC3E}">
        <p14:creationId xmlns:p14="http://schemas.microsoft.com/office/powerpoint/2010/main" val="3213897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Controleer of alle lampje het doen en of het geluid ook werkt. Hierboven zie je tips, waarom wel of niet.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14</a:t>
            </a:fld>
            <a:endParaRPr lang="nl-NL"/>
          </a:p>
        </p:txBody>
      </p:sp>
    </p:spTree>
    <p:extLst>
      <p:ext uri="{BB962C8B-B14F-4D97-AF65-F5344CB8AC3E}">
        <p14:creationId xmlns:p14="http://schemas.microsoft.com/office/powerpoint/2010/main" val="1376552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Ze kunnen ook met elkaar testen of de code goed is. Ze moeten de uiteinde vasthouden van de krokodillenbek kabel en dan elkaars hand aanraken. Dan gaat er een heel klein beetje stroom door elkaar heen.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15</a:t>
            </a:fld>
            <a:endParaRPr lang="nl-NL"/>
          </a:p>
        </p:txBody>
      </p:sp>
    </p:spTree>
    <p:extLst>
      <p:ext uri="{BB962C8B-B14F-4D97-AF65-F5344CB8AC3E}">
        <p14:creationId xmlns:p14="http://schemas.microsoft.com/office/powerpoint/2010/main" val="126214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Werkblad geleide materiaal - </a:t>
            </a:r>
            <a:r>
              <a:rPr lang="nl-NL" sz="1800" dirty="0">
                <a:effectLst/>
                <a:latin typeface="Calibri" panose="020F0502020204030204" pitchFamily="34" charset="0"/>
                <a:ea typeface="Calibri" panose="020F0502020204030204" pitchFamily="34" charset="0"/>
                <a:cs typeface="Times New Roman" panose="02020603050405020304" pitchFamily="18" charset="0"/>
              </a:rPr>
              <a:t>fruit, water, mensen, potlood (grafiet), gummiberen, splitpennen, aluminium folie, spijkers, muntgeld geleiden allemaal</a:t>
            </a:r>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16</a:t>
            </a:fld>
            <a:endParaRPr lang="nl-NL"/>
          </a:p>
        </p:txBody>
      </p:sp>
    </p:spTree>
    <p:extLst>
      <p:ext uri="{BB962C8B-B14F-4D97-AF65-F5344CB8AC3E}">
        <p14:creationId xmlns:p14="http://schemas.microsoft.com/office/powerpoint/2010/main" val="3605009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Wat heb je geleerd. </a:t>
            </a:r>
          </a:p>
          <a:p>
            <a:r>
              <a:rPr lang="nl-NL" b="0" i="0" dirty="0">
                <a:solidFill>
                  <a:srgbClr val="5F6368"/>
                </a:solidFill>
                <a:effectLst/>
                <a:latin typeface="arial" panose="020B0604020202020204" pitchFamily="34" charset="0"/>
              </a:rPr>
              <a:t>Code op de microbit</a:t>
            </a:r>
          </a:p>
          <a:p>
            <a:r>
              <a:rPr lang="nl-NL" b="0" i="0" dirty="0">
                <a:solidFill>
                  <a:srgbClr val="5F6368"/>
                </a:solidFill>
                <a:effectLst/>
                <a:latin typeface="arial" panose="020B0604020202020204" pitchFamily="34" charset="0"/>
              </a:rPr>
              <a:t>Twee </a:t>
            </a:r>
            <a:r>
              <a:rPr lang="nl-NL" b="0" i="0" dirty="0" err="1">
                <a:solidFill>
                  <a:srgbClr val="5F6368"/>
                </a:solidFill>
                <a:effectLst/>
                <a:latin typeface="arial" panose="020B0604020202020204" pitchFamily="34" charset="0"/>
              </a:rPr>
              <a:t>electrische</a:t>
            </a:r>
            <a:r>
              <a:rPr lang="nl-NL" b="0" i="0" dirty="0">
                <a:solidFill>
                  <a:srgbClr val="5F6368"/>
                </a:solidFill>
                <a:effectLst/>
                <a:latin typeface="arial" panose="020B0604020202020204" pitchFamily="34" charset="0"/>
              </a:rPr>
              <a:t> circuits gemaakt P2 en GND en P1 en GND</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17</a:t>
            </a:fld>
            <a:endParaRPr lang="nl-NL"/>
          </a:p>
        </p:txBody>
      </p:sp>
    </p:spTree>
    <p:extLst>
      <p:ext uri="{BB962C8B-B14F-4D97-AF65-F5344CB8AC3E}">
        <p14:creationId xmlns:p14="http://schemas.microsoft.com/office/powerpoint/2010/main" val="4050762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commons.wikimedia.org/wiki/File:Papangus_no_Carnaval_de_Olinda_-_Olinda,_Pernambuco,_Brasil.jpg"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ideo" Target="https://www.youtube.com/embed/qRfjwnf-lLg?feature=oembed" TargetMode="External"/><Relationship Id="rId5" Type="http://schemas.openxmlformats.org/officeDocument/2006/relationships/image" Target="../media/image11.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13H7SgHhskM?feature=oembed" TargetMode="External"/><Relationship Id="rId5" Type="http://schemas.openxmlformats.org/officeDocument/2006/relationships/image" Target="../media/image13.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2"/>
          <a:srcRect r="12533" b="-3"/>
          <a:stretch/>
        </p:blipFill>
        <p:spPr>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Afbeelding 6" descr="Afbeelding met Kinderkunst&#10;&#10;Automatisch gegenereerde beschrijving">
            <a:extLst>
              <a:ext uri="{FF2B5EF4-FFF2-40B4-BE49-F238E27FC236}">
                <a16:creationId xmlns:a16="http://schemas.microsoft.com/office/drawing/2014/main" id="{F9B90BB8-2327-E8B3-0217-D7D108CDD5BC}"/>
              </a:ext>
            </a:extLst>
          </p:cNvPr>
          <p:cNvPicPr>
            <a:picLocks noChangeAspect="1"/>
          </p:cNvPicPr>
          <p:nvPr/>
        </p:nvPicPr>
        <p:blipFill rotWithShape="1">
          <a:blip r:embed="rId3">
            <a:extLst>
              <a:ext uri="{28A0092B-C50C-407E-A947-70E740481C1C}">
                <a14:useLocalDpi xmlns:a14="http://schemas.microsoft.com/office/drawing/2010/main" val="0"/>
              </a:ext>
            </a:extLst>
          </a:blip>
          <a:srcRect t="9812" r="3" b="4407"/>
          <a:stretch/>
        </p:blipFill>
        <p:spPr>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6" name="Afbeelding 5" descr="Afbeelding met tekst, schermopname, Lettertype, software&#10;&#10;Automatisch gegenereerde beschrijving">
            <a:extLst>
              <a:ext uri="{FF2B5EF4-FFF2-40B4-BE49-F238E27FC236}">
                <a16:creationId xmlns:a16="http://schemas.microsoft.com/office/drawing/2014/main" id="{5616D561-CD46-6417-72A2-75EDBF05A0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590" r="15252" b="2"/>
          <a:stretch/>
        </p:blipFill>
        <p:spPr bwMode="auto">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53640926-AAD7-44D8-BBD7-CCE9431645EC}">
              <a14:shadowObscured xmlns:a14="http://schemas.microsoft.com/office/drawing/2010/main"/>
            </a:ext>
          </a:extLst>
        </p:spPr>
      </p:pic>
      <p:sp useBgFill="1">
        <p:nvSpPr>
          <p:cNvPr id="42" name="Freeform: Shape 41">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Freeform: Shape 43">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4E8694F-15C4-F1D9-A93D-66CD8607FE7C}"/>
              </a:ext>
            </a:extLst>
          </p:cNvPr>
          <p:cNvSpPr>
            <a:spLocks noGrp="1"/>
          </p:cNvSpPr>
          <p:nvPr>
            <p:ph type="ctrTitle"/>
          </p:nvPr>
        </p:nvSpPr>
        <p:spPr>
          <a:xfrm>
            <a:off x="438912" y="1508760"/>
            <a:ext cx="3429000" cy="2898648"/>
          </a:xfrm>
        </p:spPr>
        <p:txBody>
          <a:bodyPr>
            <a:normAutofit/>
          </a:bodyPr>
          <a:lstStyle/>
          <a:p>
            <a:pPr algn="l"/>
            <a:r>
              <a:rPr lang="nl-NL" sz="4000" dirty="0"/>
              <a:t>Carnaval en de micro:bit les 6</a:t>
            </a:r>
          </a:p>
        </p:txBody>
      </p:sp>
      <p:sp>
        <p:nvSpPr>
          <p:cNvPr id="3" name="Ondertitel 2">
            <a:extLst>
              <a:ext uri="{FF2B5EF4-FFF2-40B4-BE49-F238E27FC236}">
                <a16:creationId xmlns:a16="http://schemas.microsoft.com/office/drawing/2014/main" id="{4C9018A6-BF3B-0159-74C0-74E86A3E27AD}"/>
              </a:ext>
            </a:extLst>
          </p:cNvPr>
          <p:cNvSpPr>
            <a:spLocks noGrp="1"/>
          </p:cNvSpPr>
          <p:nvPr>
            <p:ph type="subTitle" idx="1"/>
          </p:nvPr>
        </p:nvSpPr>
        <p:spPr>
          <a:xfrm>
            <a:off x="438911" y="4773168"/>
            <a:ext cx="3684355" cy="1335024"/>
          </a:xfrm>
        </p:spPr>
        <p:txBody>
          <a:bodyPr>
            <a:normAutofit/>
          </a:bodyPr>
          <a:lstStyle/>
          <a:p>
            <a:pPr algn="l"/>
            <a:r>
              <a:rPr lang="nl-NL" sz="2100" dirty="0"/>
              <a:t>Programmeer een Electro spel</a:t>
            </a:r>
          </a:p>
        </p:txBody>
      </p:sp>
      <p:sp>
        <p:nvSpPr>
          <p:cNvPr id="46" name="Rectangle 45">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descr="Afbeelding met carnaval, festival, Traditie, kostuum&#10;&#10;Automatisch gegenereerde beschrijving">
            <a:extLst>
              <a:ext uri="{FF2B5EF4-FFF2-40B4-BE49-F238E27FC236}">
                <a16:creationId xmlns:a16="http://schemas.microsoft.com/office/drawing/2014/main" id="{46C8CFDB-01FB-94B6-57FD-C61CDE0941CF}"/>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4063" r="-2" b="-2"/>
          <a:stretch/>
        </p:blipFill>
        <p:spPr>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
        <p:nvSpPr>
          <p:cNvPr id="48" name="Rectangle 47">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7187417" cy="2062103"/>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Wat hebben we de vorige keer gedaan?</a:t>
            </a:r>
          </a:p>
          <a:p>
            <a:pPr marL="285750" indent="-285750">
              <a:buFont typeface="Arial" panose="020B0604020202020204" pitchFamily="34" charset="0"/>
              <a:buChar char="•"/>
            </a:pPr>
            <a:r>
              <a:rPr lang="nl-NL" sz="3200" b="1" dirty="0"/>
              <a:t>Hoe zat het ook al weer met Carnaval?</a:t>
            </a:r>
          </a:p>
          <a:p>
            <a:pPr marL="285750" indent="-285750">
              <a:buFont typeface="Arial" panose="020B0604020202020204" pitchFamily="34" charset="0"/>
              <a:buChar char="•"/>
            </a:pPr>
            <a:r>
              <a:rPr lang="nl-NL" sz="3200" b="1" dirty="0"/>
              <a:t>Verhaaldobbelsteen?</a:t>
            </a:r>
            <a:endParaRPr lang="nl-NL" sz="3200" b="1">
              <a:ea typeface="Calibri"/>
              <a:cs typeface="Calibri"/>
            </a:endParaRPr>
          </a:p>
          <a:p>
            <a:pPr marL="285750" indent="-285750">
              <a:buFont typeface="Arial" panose="020B0604020202020204" pitchFamily="34" charset="0"/>
              <a:buChar char="•"/>
            </a:pPr>
            <a:r>
              <a:rPr lang="nl-NL" sz="3200" b="1" dirty="0"/>
              <a:t>Wie weet er wat een </a:t>
            </a:r>
            <a:r>
              <a:rPr lang="nl-NL" sz="3200" b="1" dirty="0" err="1"/>
              <a:t>electrospel</a:t>
            </a:r>
            <a:r>
              <a:rPr lang="nl-NL" sz="3200" b="1" dirty="0"/>
              <a:t> is? </a:t>
            </a:r>
          </a:p>
        </p:txBody>
      </p:sp>
    </p:spTree>
    <p:extLst>
      <p:ext uri="{BB962C8B-B14F-4D97-AF65-F5344CB8AC3E}">
        <p14:creationId xmlns:p14="http://schemas.microsoft.com/office/powerpoint/2010/main" val="46026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sp>
        <p:nvSpPr>
          <p:cNvPr id="24" name="Rectangle 21">
            <a:extLst>
              <a:ext uri="{FF2B5EF4-FFF2-40B4-BE49-F238E27FC236}">
                <a16:creationId xmlns:a16="http://schemas.microsoft.com/office/drawing/2014/main" id="{4CD203B6-9D34-4C55-9CF4-916D79714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8031492" y="693727"/>
            <a:ext cx="3916668" cy="923330"/>
          </a:xfrm>
          <a:prstGeom prst="rect">
            <a:avLst/>
          </a:prstGeom>
          <a:noFill/>
        </p:spPr>
        <p:txBody>
          <a:bodyPr wrap="square" lIns="91440" tIns="45720" rIns="91440" bIns="45720" anchor="t">
            <a:spAutoFit/>
          </a:bodyPr>
          <a:lstStyle/>
          <a:p>
            <a:r>
              <a:rPr lang="nl-NL" sz="5400" dirty="0">
                <a:solidFill>
                  <a:srgbClr val="FFFFFF"/>
                </a:solidFill>
              </a:rPr>
              <a:t>Electrospel</a:t>
            </a:r>
            <a:endParaRPr lang="nl-NL" sz="5400" dirty="0"/>
          </a:p>
        </p:txBody>
      </p:sp>
      <p:pic>
        <p:nvPicPr>
          <p:cNvPr id="2" name="Afbeelding 1" descr="Afbeelding met tekenfilm, bordspel, speelgoed&#10;&#10;Automatisch gegenereerde beschrijving">
            <a:extLst>
              <a:ext uri="{FF2B5EF4-FFF2-40B4-BE49-F238E27FC236}">
                <a16:creationId xmlns:a16="http://schemas.microsoft.com/office/drawing/2014/main" id="{B71B45D8-69C2-D6E8-7041-58D2B87797E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05995" y="2310774"/>
            <a:ext cx="4689052" cy="4062503"/>
          </a:xfrm>
          <a:prstGeom prst="rect">
            <a:avLst/>
          </a:prstGeom>
          <a:noFill/>
          <a:ln>
            <a:noFill/>
          </a:ln>
        </p:spPr>
      </p:pic>
      <p:pic>
        <p:nvPicPr>
          <p:cNvPr id="5" name="Picture 8">
            <a:extLst>
              <a:ext uri="{FF2B5EF4-FFF2-40B4-BE49-F238E27FC236}">
                <a16:creationId xmlns:a16="http://schemas.microsoft.com/office/drawing/2014/main" id="{7FC73380-2E70-C99B-C94E-B891CFE755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34" y="1557541"/>
            <a:ext cx="7135664" cy="5009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49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586090" y="1235344"/>
            <a:ext cx="8389861" cy="584775"/>
          </a:xfrm>
          <a:prstGeom prst="rect">
            <a:avLst/>
          </a:prstGeom>
          <a:noFill/>
        </p:spPr>
        <p:txBody>
          <a:bodyPr wrap="none" rtlCol="0">
            <a:spAutoFit/>
          </a:bodyPr>
          <a:lstStyle/>
          <a:p>
            <a:pPr marL="285750" indent="-285750">
              <a:buFont typeface="Arial" panose="020B0604020202020204" pitchFamily="34" charset="0"/>
              <a:buChar char="•"/>
            </a:pPr>
            <a:r>
              <a:rPr lang="nl-NL" sz="3200" b="1" dirty="0"/>
              <a:t>Wat hebben de vorige keer geprogrammeerd? </a:t>
            </a:r>
          </a:p>
        </p:txBody>
      </p:sp>
      <p:pic>
        <p:nvPicPr>
          <p:cNvPr id="6" name="Afbeelding 5" descr="Afbeelding met tekst, schermopname, software, ontwerp&#10;&#10;Automatisch gegenereerde beschrijving">
            <a:extLst>
              <a:ext uri="{FF2B5EF4-FFF2-40B4-BE49-F238E27FC236}">
                <a16:creationId xmlns:a16="http://schemas.microsoft.com/office/drawing/2014/main" id="{70A842C9-0D08-8FC0-87A7-8780C979B4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2400" b="26036"/>
          <a:stretch/>
        </p:blipFill>
        <p:spPr bwMode="auto">
          <a:xfrm>
            <a:off x="1982946" y="2054370"/>
            <a:ext cx="5254308" cy="34550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50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6" name="Afbeelding 5" descr="Afbeelding met tekst&#10;&#10;Automatisch gegenereerde beschrijving">
            <a:extLst>
              <a:ext uri="{FF2B5EF4-FFF2-40B4-BE49-F238E27FC236}">
                <a16:creationId xmlns:a16="http://schemas.microsoft.com/office/drawing/2014/main" id="{BF1DBED0-D232-0ABB-68B3-87BEB5131C1D}"/>
              </a:ext>
            </a:extLst>
          </p:cNvPr>
          <p:cNvPicPr>
            <a:picLocks noChangeAspect="1"/>
          </p:cNvPicPr>
          <p:nvPr/>
        </p:nvPicPr>
        <p:blipFill rotWithShape="1">
          <a:blip r:embed="rId3"/>
          <a:srcRect t="9767" r="3" b="10685"/>
          <a:stretch/>
        </p:blipFill>
        <p:spPr>
          <a:xfrm>
            <a:off x="7502948" y="0"/>
            <a:ext cx="4689052" cy="2228757"/>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7995883" y="427934"/>
            <a:ext cx="5351801" cy="923330"/>
          </a:xfrm>
          <a:prstGeom prst="rect">
            <a:avLst/>
          </a:prstGeom>
          <a:noFill/>
        </p:spPr>
        <p:txBody>
          <a:bodyPr wrap="square">
            <a:spAutoFit/>
          </a:bodyPr>
          <a:lstStyle/>
          <a:p>
            <a:r>
              <a:rPr lang="nl-NL" sz="5400" dirty="0">
                <a:solidFill>
                  <a:srgbClr val="FFFFFF"/>
                </a:solidFill>
              </a:rPr>
              <a:t>Voorbeelden</a:t>
            </a:r>
            <a:endParaRPr lang="nl-NL" sz="5400" dirty="0"/>
          </a:p>
        </p:txBody>
      </p:sp>
      <p:pic>
        <p:nvPicPr>
          <p:cNvPr id="3" name="Afbeelding 2" descr="Afbeelding met tekst, collage, verzameling, persoon&#10;&#10;Automatisch gegenereerde beschrijving">
            <a:extLst>
              <a:ext uri="{FF2B5EF4-FFF2-40B4-BE49-F238E27FC236}">
                <a16:creationId xmlns:a16="http://schemas.microsoft.com/office/drawing/2014/main" id="{25C9AC79-AC85-B994-C193-3DF93D20B3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733" y="140834"/>
            <a:ext cx="6576332" cy="6576332"/>
          </a:xfrm>
          <a:prstGeom prst="rect">
            <a:avLst/>
          </a:prstGeom>
        </p:spPr>
      </p:pic>
    </p:spTree>
    <p:extLst>
      <p:ext uri="{BB962C8B-B14F-4D97-AF65-F5344CB8AC3E}">
        <p14:creationId xmlns:p14="http://schemas.microsoft.com/office/powerpoint/2010/main" val="2862419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626165" y="1027906"/>
            <a:ext cx="8736470"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3200" b="1" dirty="0"/>
              <a:t>Een eigen Electrospel?</a:t>
            </a:r>
          </a:p>
          <a:p>
            <a:pPr marL="285750" indent="-285750">
              <a:buFont typeface="Arial" panose="020B0604020202020204" pitchFamily="34" charset="0"/>
              <a:buChar char="•"/>
            </a:pPr>
            <a:r>
              <a:rPr lang="nl-NL" sz="3200" b="1" dirty="0"/>
              <a:t>Je verzint 3 vragen en antwoorden rondom een thema, bijvoorbeeld Carnaval.</a:t>
            </a:r>
            <a:endParaRPr lang="nl-NL" sz="3200" b="1" dirty="0">
              <a:cs typeface="Calibri"/>
            </a:endParaRPr>
          </a:p>
          <a:p>
            <a:pPr marL="285750" indent="-285750">
              <a:buFont typeface="Arial" panose="020B0604020202020204" pitchFamily="34" charset="0"/>
              <a:buChar char="•"/>
            </a:pPr>
            <a:endParaRPr lang="nl-NL" sz="3200" b="1" dirty="0"/>
          </a:p>
          <a:p>
            <a:pPr marL="285750" indent="-285750">
              <a:buFont typeface="Arial" panose="020B0604020202020204" pitchFamily="34" charset="0"/>
              <a:buChar char="•"/>
            </a:pPr>
            <a:r>
              <a:rPr lang="nl-NL" sz="3200" b="1" dirty="0"/>
              <a:t>Vandaag programmeren we de </a:t>
            </a:r>
            <a:r>
              <a:rPr lang="nl-NL" sz="3200" b="1" dirty="0" err="1"/>
              <a:t>micro:bit</a:t>
            </a:r>
            <a:r>
              <a:rPr lang="nl-NL" sz="3200" b="1" dirty="0"/>
              <a:t>.</a:t>
            </a:r>
          </a:p>
          <a:p>
            <a:pPr marL="285750" indent="-285750">
              <a:buFont typeface="Arial" panose="020B0604020202020204" pitchFamily="34" charset="0"/>
              <a:buChar char="•"/>
            </a:pPr>
            <a:r>
              <a:rPr lang="nl-NL" sz="3200" b="1" dirty="0"/>
              <a:t>Sluiten de krokodillenkabels aan.</a:t>
            </a:r>
            <a:endParaRPr lang="nl-NL" sz="3200" b="1" dirty="0">
              <a:cs typeface="Calibri"/>
            </a:endParaRPr>
          </a:p>
          <a:p>
            <a:pPr marL="285750" indent="-285750">
              <a:buFont typeface="Arial" panose="020B0604020202020204" pitchFamily="34" charset="0"/>
              <a:buChar char="•"/>
            </a:pPr>
            <a:r>
              <a:rPr lang="nl-NL" sz="3200" b="1" dirty="0"/>
              <a:t>We ervaren wat een stroomkring is. </a:t>
            </a:r>
          </a:p>
          <a:p>
            <a:endParaRPr lang="nl-NL" sz="3200" b="1" dirty="0"/>
          </a:p>
          <a:p>
            <a:pPr marL="285750" indent="-285750">
              <a:buFont typeface="Arial" panose="020B0604020202020204" pitchFamily="34" charset="0"/>
              <a:buChar char="•"/>
            </a:pPr>
            <a:r>
              <a:rPr lang="nl-NL" sz="3200" b="1" dirty="0"/>
              <a:t>De volgende les maken we het </a:t>
            </a:r>
            <a:r>
              <a:rPr lang="nl-NL" sz="3200" b="1" dirty="0" err="1"/>
              <a:t>electrospel</a:t>
            </a:r>
            <a:r>
              <a:rPr lang="nl-NL" sz="3200" b="1" dirty="0"/>
              <a:t> met jullie eigen vragen en afbeeldingen. </a:t>
            </a:r>
          </a:p>
        </p:txBody>
      </p:sp>
    </p:spTree>
    <p:extLst>
      <p:ext uri="{BB962C8B-B14F-4D97-AF65-F5344CB8AC3E}">
        <p14:creationId xmlns:p14="http://schemas.microsoft.com/office/powerpoint/2010/main" val="3860753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E26F21E1-9A67-2E26-3FB1-D488C3E80686}"/>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7811912" y="693727"/>
            <a:ext cx="4539522" cy="923330"/>
          </a:xfrm>
          <a:prstGeom prst="rect">
            <a:avLst/>
          </a:prstGeom>
          <a:noFill/>
        </p:spPr>
        <p:txBody>
          <a:bodyPr wrap="square">
            <a:spAutoFit/>
          </a:bodyPr>
          <a:lstStyle/>
          <a:p>
            <a:r>
              <a:rPr lang="nl-NL" sz="5400" dirty="0">
                <a:solidFill>
                  <a:srgbClr val="FFFFFF"/>
                </a:solidFill>
              </a:rPr>
              <a:t>makecode.com</a:t>
            </a:r>
            <a:endParaRPr lang="nl-NL" sz="5400" dirty="0"/>
          </a:p>
        </p:txBody>
      </p:sp>
      <p:pic>
        <p:nvPicPr>
          <p:cNvPr id="5" name="Afbeelding 4" descr="Afbeelding met tekst, schermopname, software, grafische vormgeving&#10;&#10;Automatisch gegenereerde beschrijving">
            <a:extLst>
              <a:ext uri="{FF2B5EF4-FFF2-40B4-BE49-F238E27FC236}">
                <a16:creationId xmlns:a16="http://schemas.microsoft.com/office/drawing/2014/main" id="{744B361B-1517-50EA-DC18-EB84DF12B2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2041649"/>
            <a:ext cx="8173720" cy="3883490"/>
          </a:xfrm>
          <a:prstGeom prst="rect">
            <a:avLst/>
          </a:prstGeom>
        </p:spPr>
      </p:pic>
      <p:sp>
        <p:nvSpPr>
          <p:cNvPr id="9" name="Pijl: rechts 8">
            <a:extLst>
              <a:ext uri="{FF2B5EF4-FFF2-40B4-BE49-F238E27FC236}">
                <a16:creationId xmlns:a16="http://schemas.microsoft.com/office/drawing/2014/main" id="{08C4E0DF-21F5-4504-096E-228ADF20ED33}"/>
              </a:ext>
            </a:extLst>
          </p:cNvPr>
          <p:cNvSpPr/>
          <p:nvPr/>
        </p:nvSpPr>
        <p:spPr>
          <a:xfrm rot="9156009">
            <a:off x="1550779" y="3137222"/>
            <a:ext cx="5343302" cy="890225"/>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51626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6.1">
            <a:hlinkClick r:id="" action="ppaction://media"/>
            <a:extLst>
              <a:ext uri="{FF2B5EF4-FFF2-40B4-BE49-F238E27FC236}">
                <a16:creationId xmlns:a16="http://schemas.microsoft.com/office/drawing/2014/main" id="{A2A45CB8-7739-8B1B-B4D8-A126BCE17337}"/>
              </a:ext>
            </a:extLst>
          </p:cNvPr>
          <p:cNvPicPr>
            <a:picLocks noRot="1" noChangeAspect="1"/>
          </p:cNvPicPr>
          <p:nvPr>
            <a:videoFile r:link="rId1"/>
          </p:nvPr>
        </p:nvPicPr>
        <p:blipFill>
          <a:blip r:embed="rId5"/>
          <a:stretch>
            <a:fillRect/>
          </a:stretch>
        </p:blipFill>
        <p:spPr>
          <a:xfrm>
            <a:off x="585128" y="403896"/>
            <a:ext cx="10708306" cy="6050207"/>
          </a:xfrm>
          <a:prstGeom prst="rect">
            <a:avLst/>
          </a:prstGeom>
        </p:spPr>
      </p:pic>
    </p:spTree>
    <p:extLst>
      <p:ext uri="{BB962C8B-B14F-4D97-AF65-F5344CB8AC3E}">
        <p14:creationId xmlns:p14="http://schemas.microsoft.com/office/powerpoint/2010/main" val="214311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43397" y="1"/>
            <a:ext cx="12192796" cy="6858000"/>
          </a:xfrm>
        </p:spPr>
      </p:pic>
      <p:pic>
        <p:nvPicPr>
          <p:cNvPr id="5" name="Afbeelding 4" descr="Afbeelding met tekst, schermopname, Lettertype, logo&#10;&#10;Automatisch gegenereerde beschrijving">
            <a:extLst>
              <a:ext uri="{FF2B5EF4-FFF2-40B4-BE49-F238E27FC236}">
                <a16:creationId xmlns:a16="http://schemas.microsoft.com/office/drawing/2014/main" id="{FEB886E5-B240-FE56-CA88-A9F6B3D2F24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6362" y="1462088"/>
            <a:ext cx="7081838" cy="3693970"/>
          </a:xfrm>
          <a:prstGeom prst="rect">
            <a:avLst/>
          </a:prstGeom>
          <a:noFill/>
          <a:ln>
            <a:noFill/>
          </a:ln>
        </p:spPr>
      </p:pic>
    </p:spTree>
    <p:extLst>
      <p:ext uri="{BB962C8B-B14F-4D97-AF65-F5344CB8AC3E}">
        <p14:creationId xmlns:p14="http://schemas.microsoft.com/office/powerpoint/2010/main" val="168253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2" name="Onlinemedia 1" title="Fortior micro:bit Opdracht 6.2">
            <a:hlinkClick r:id="" action="ppaction://media"/>
            <a:extLst>
              <a:ext uri="{FF2B5EF4-FFF2-40B4-BE49-F238E27FC236}">
                <a16:creationId xmlns:a16="http://schemas.microsoft.com/office/drawing/2014/main" id="{51ED3A06-76BA-2BF4-132D-B81C0CEA208D}"/>
              </a:ext>
            </a:extLst>
          </p:cNvPr>
          <p:cNvPicPr>
            <a:picLocks noRot="1" noChangeAspect="1"/>
          </p:cNvPicPr>
          <p:nvPr>
            <a:videoFile r:link="rId1"/>
          </p:nvPr>
        </p:nvPicPr>
        <p:blipFill>
          <a:blip r:embed="rId5"/>
          <a:stretch>
            <a:fillRect/>
          </a:stretch>
        </p:blipFill>
        <p:spPr>
          <a:xfrm>
            <a:off x="490126" y="366994"/>
            <a:ext cx="10838934" cy="6124012"/>
          </a:xfrm>
          <a:prstGeom prst="rect">
            <a:avLst/>
          </a:prstGeom>
        </p:spPr>
      </p:pic>
    </p:spTree>
    <p:extLst>
      <p:ext uri="{BB962C8B-B14F-4D97-AF65-F5344CB8AC3E}">
        <p14:creationId xmlns:p14="http://schemas.microsoft.com/office/powerpoint/2010/main" val="4041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
            <a:ext cx="12192796" cy="6858000"/>
          </a:xfrm>
        </p:spPr>
      </p:pic>
      <p:pic>
        <p:nvPicPr>
          <p:cNvPr id="3" name="Afbeelding 2" descr="Afbeelding met tekst, schermopname, Lettertype, logo&#10;&#10;Automatisch gegenereerde beschrijving">
            <a:extLst>
              <a:ext uri="{FF2B5EF4-FFF2-40B4-BE49-F238E27FC236}">
                <a16:creationId xmlns:a16="http://schemas.microsoft.com/office/drawing/2014/main" id="{832CD9D2-80F3-7503-31E6-DFB2CE0FE1A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8614" y="768984"/>
            <a:ext cx="6854826" cy="4904656"/>
          </a:xfrm>
          <a:prstGeom prst="rect">
            <a:avLst/>
          </a:prstGeom>
          <a:noFill/>
          <a:ln>
            <a:noFill/>
          </a:ln>
        </p:spPr>
      </p:pic>
    </p:spTree>
    <p:extLst>
      <p:ext uri="{BB962C8B-B14F-4D97-AF65-F5344CB8AC3E}">
        <p14:creationId xmlns:p14="http://schemas.microsoft.com/office/powerpoint/2010/main" val="389234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9F127D9C-170B-9A04-D830-F189FDD60AD0}"/>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4" name="Tekstvak 3">
            <a:extLst>
              <a:ext uri="{FF2B5EF4-FFF2-40B4-BE49-F238E27FC236}">
                <a16:creationId xmlns:a16="http://schemas.microsoft.com/office/drawing/2014/main" id="{180349C7-057F-A445-A247-C0694C2DCC1B}"/>
              </a:ext>
            </a:extLst>
          </p:cNvPr>
          <p:cNvSpPr txBox="1"/>
          <p:nvPr/>
        </p:nvSpPr>
        <p:spPr>
          <a:xfrm>
            <a:off x="7811912" y="693727"/>
            <a:ext cx="4539522" cy="923330"/>
          </a:xfrm>
          <a:prstGeom prst="rect">
            <a:avLst/>
          </a:prstGeom>
          <a:noFill/>
        </p:spPr>
        <p:txBody>
          <a:bodyPr wrap="square">
            <a:spAutoFit/>
          </a:bodyPr>
          <a:lstStyle/>
          <a:p>
            <a:r>
              <a:rPr lang="nl-NL" sz="5400" dirty="0">
                <a:solidFill>
                  <a:srgbClr val="FFFFFF"/>
                </a:solidFill>
              </a:rPr>
              <a:t>Preview</a:t>
            </a:r>
            <a:endParaRPr lang="nl-NL" sz="5400" dirty="0"/>
          </a:p>
        </p:txBody>
      </p:sp>
      <p:pic>
        <p:nvPicPr>
          <p:cNvPr id="5" name="Afbeelding 4" descr="Afbeelding met tekst, schermopname&#10;&#10;Automatisch gegenereerde beschrijving">
            <a:extLst>
              <a:ext uri="{FF2B5EF4-FFF2-40B4-BE49-F238E27FC236}">
                <a16:creationId xmlns:a16="http://schemas.microsoft.com/office/drawing/2014/main" id="{93E72F95-EC87-42A8-04DB-4721758568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2727" y="431232"/>
            <a:ext cx="3414713" cy="5384480"/>
          </a:xfrm>
          <a:prstGeom prst="rect">
            <a:avLst/>
          </a:prstGeom>
        </p:spPr>
      </p:pic>
      <p:pic>
        <p:nvPicPr>
          <p:cNvPr id="2" name="Afbeelding 1" descr="Afbeelding met tekst, Kinderkunst, schets, ontwerp&#10;&#10;Automatisch gegenereerde beschrijving">
            <a:extLst>
              <a:ext uri="{FF2B5EF4-FFF2-40B4-BE49-F238E27FC236}">
                <a16:creationId xmlns:a16="http://schemas.microsoft.com/office/drawing/2014/main" id="{889203FE-B58C-811A-0E37-B532206A4B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23" t="4731" r="9440" b="5775"/>
          <a:stretch/>
        </p:blipFill>
        <p:spPr bwMode="auto">
          <a:xfrm>
            <a:off x="7688590" y="2496638"/>
            <a:ext cx="3191225" cy="2439353"/>
          </a:xfrm>
          <a:prstGeom prst="rect">
            <a:avLst/>
          </a:prstGeom>
          <a:ln>
            <a:noFill/>
          </a:ln>
          <a:extLst>
            <a:ext uri="{53640926-AAD7-44D8-BBD7-CCE9431645EC}">
              <a14:shadowObscured xmlns:a14="http://schemas.microsoft.com/office/drawing/2010/main"/>
            </a:ext>
          </a:extLst>
        </p:spPr>
      </p:pic>
      <p:sp>
        <p:nvSpPr>
          <p:cNvPr id="6" name="Tekstballon: ovaal 5">
            <a:extLst>
              <a:ext uri="{FF2B5EF4-FFF2-40B4-BE49-F238E27FC236}">
                <a16:creationId xmlns:a16="http://schemas.microsoft.com/office/drawing/2014/main" id="{2E4A418F-1E92-CB39-0D4E-DEE79CC864E7}"/>
              </a:ext>
            </a:extLst>
          </p:cNvPr>
          <p:cNvSpPr/>
          <p:nvPr/>
        </p:nvSpPr>
        <p:spPr>
          <a:xfrm>
            <a:off x="6788430" y="4971107"/>
            <a:ext cx="1481452" cy="483519"/>
          </a:xfrm>
          <a:prstGeom prst="wedgeEllipseCallout">
            <a:avLst>
              <a:gd name="adj1" fmla="val 52500"/>
              <a:gd name="adj2" fmla="val -88146"/>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a:effectLst/>
                <a:ea typeface="Calibri" panose="020F0502020204030204" pitchFamily="34" charset="0"/>
                <a:cs typeface="Times New Roman" panose="02020603050405020304" pitchFamily="18" charset="0"/>
              </a:rPr>
              <a:t>PIN 0</a:t>
            </a:r>
            <a:endParaRPr lang="nl-NL" sz="1100" kern="100">
              <a:effectLst/>
              <a:ea typeface="Calibri" panose="020F0502020204030204" pitchFamily="34" charset="0"/>
              <a:cs typeface="Times New Roman" panose="02020603050405020304" pitchFamily="18" charset="0"/>
            </a:endParaRPr>
          </a:p>
        </p:txBody>
      </p:sp>
      <p:sp>
        <p:nvSpPr>
          <p:cNvPr id="7" name="Tekstballon: ovaal 6">
            <a:extLst>
              <a:ext uri="{FF2B5EF4-FFF2-40B4-BE49-F238E27FC236}">
                <a16:creationId xmlns:a16="http://schemas.microsoft.com/office/drawing/2014/main" id="{18F071C4-0BF3-83DD-FBF2-07DA776BFE55}"/>
              </a:ext>
            </a:extLst>
          </p:cNvPr>
          <p:cNvSpPr/>
          <p:nvPr/>
        </p:nvSpPr>
        <p:spPr>
          <a:xfrm>
            <a:off x="7802750" y="5680754"/>
            <a:ext cx="1481452" cy="483519"/>
          </a:xfrm>
          <a:prstGeom prst="wedgeEllipseCallout">
            <a:avLst>
              <a:gd name="adj1" fmla="val 18391"/>
              <a:gd name="adj2" fmla="val -213146"/>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a:ea typeface="Calibri" panose="020F0502020204030204" pitchFamily="34" charset="0"/>
                <a:cs typeface="Times New Roman" panose="02020603050405020304" pitchFamily="18" charset="0"/>
              </a:rPr>
              <a:t>PIN 1</a:t>
            </a:r>
          </a:p>
        </p:txBody>
      </p:sp>
      <p:sp>
        <p:nvSpPr>
          <p:cNvPr id="8" name="Tekstballon: ovaal 7">
            <a:extLst>
              <a:ext uri="{FF2B5EF4-FFF2-40B4-BE49-F238E27FC236}">
                <a16:creationId xmlns:a16="http://schemas.microsoft.com/office/drawing/2014/main" id="{ACE800E6-0926-7EE0-0818-023AE312F82E}"/>
              </a:ext>
            </a:extLst>
          </p:cNvPr>
          <p:cNvSpPr/>
          <p:nvPr/>
        </p:nvSpPr>
        <p:spPr>
          <a:xfrm>
            <a:off x="9144861" y="5421437"/>
            <a:ext cx="1481452" cy="483519"/>
          </a:xfrm>
          <a:prstGeom prst="wedgeEllipseCallout">
            <a:avLst>
              <a:gd name="adj1" fmla="val -40524"/>
              <a:gd name="adj2" fmla="val -188146"/>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l-NL" sz="1100" b="1" kern="100" dirty="0">
                <a:ea typeface="Calibri" panose="020F0502020204030204" pitchFamily="34" charset="0"/>
                <a:cs typeface="Times New Roman" panose="02020603050405020304" pitchFamily="18" charset="0"/>
              </a:rPr>
              <a:t>PIN 2</a:t>
            </a:r>
          </a:p>
        </p:txBody>
      </p:sp>
    </p:spTree>
    <p:extLst>
      <p:ext uri="{BB962C8B-B14F-4D97-AF65-F5344CB8AC3E}">
        <p14:creationId xmlns:p14="http://schemas.microsoft.com/office/powerpoint/2010/main" val="2175910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04172" y="10"/>
            <a:ext cx="12191999" cy="6857990"/>
          </a:xfrm>
          <a:prstGeom prst="rect">
            <a:avLst/>
          </a:prstGeom>
        </p:spPr>
      </p:pic>
      <p:pic>
        <p:nvPicPr>
          <p:cNvPr id="7" name="Afbeelding 6" descr="Afbeelding met tekst&#10;&#10;Automatisch gegenereerde beschrijving">
            <a:extLst>
              <a:ext uri="{FF2B5EF4-FFF2-40B4-BE49-F238E27FC236}">
                <a16:creationId xmlns:a16="http://schemas.microsoft.com/office/drawing/2014/main" id="{4447F2B1-6106-8973-5BDD-A87F318A6B29}"/>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8" name="Tekstvak 7">
            <a:extLst>
              <a:ext uri="{FF2B5EF4-FFF2-40B4-BE49-F238E27FC236}">
                <a16:creationId xmlns:a16="http://schemas.microsoft.com/office/drawing/2014/main" id="{75F9AAFC-71AE-E403-547E-CC24C23510B8}"/>
              </a:ext>
            </a:extLst>
          </p:cNvPr>
          <p:cNvSpPr txBox="1"/>
          <p:nvPr/>
        </p:nvSpPr>
        <p:spPr>
          <a:xfrm>
            <a:off x="7811912" y="693727"/>
            <a:ext cx="4539522" cy="923330"/>
          </a:xfrm>
          <a:prstGeom prst="rect">
            <a:avLst/>
          </a:prstGeom>
          <a:noFill/>
        </p:spPr>
        <p:txBody>
          <a:bodyPr wrap="square">
            <a:spAutoFit/>
          </a:bodyPr>
          <a:lstStyle/>
          <a:p>
            <a:r>
              <a:rPr lang="nl-NL" sz="5400" dirty="0">
                <a:solidFill>
                  <a:srgbClr val="FFFFFF"/>
                </a:solidFill>
              </a:rPr>
              <a:t>Controllers</a:t>
            </a:r>
            <a:endParaRPr lang="nl-NL" sz="5400" dirty="0"/>
          </a:p>
        </p:txBody>
      </p:sp>
      <p:pic>
        <p:nvPicPr>
          <p:cNvPr id="2" name="Afbeelding 1" descr="Afbeelding met tekening, Kinderkunst, tekst, schets&#10;&#10;Automatisch gegenereerde beschrijving">
            <a:extLst>
              <a:ext uri="{FF2B5EF4-FFF2-40B4-BE49-F238E27FC236}">
                <a16:creationId xmlns:a16="http://schemas.microsoft.com/office/drawing/2014/main" id="{EFDF39D1-3A99-12A0-3337-3E01CCEBE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000" y="1917176"/>
            <a:ext cx="6638078" cy="3878671"/>
          </a:xfrm>
          <a:prstGeom prst="rect">
            <a:avLst/>
          </a:prstGeom>
        </p:spPr>
      </p:pic>
    </p:spTree>
    <p:extLst>
      <p:ext uri="{BB962C8B-B14F-4D97-AF65-F5344CB8AC3E}">
        <p14:creationId xmlns:p14="http://schemas.microsoft.com/office/powerpoint/2010/main" val="1486634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266240" y="1027906"/>
            <a:ext cx="9268815" cy="267765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2800" b="1" dirty="0"/>
              <a:t>Is de juiste code op de micro:bit gedownload? </a:t>
            </a:r>
          </a:p>
          <a:p>
            <a:pPr marL="285750" indent="-285750">
              <a:buFont typeface="Arial" panose="020B0604020202020204" pitchFamily="34" charset="0"/>
              <a:buChar char="•"/>
            </a:pPr>
            <a:endParaRPr lang="nl-NL" sz="2800" b="1" dirty="0"/>
          </a:p>
          <a:p>
            <a:pPr marL="285750" indent="-285750">
              <a:buFont typeface="Arial" panose="020B0604020202020204" pitchFamily="34" charset="0"/>
              <a:buChar char="•"/>
            </a:pPr>
            <a:r>
              <a:rPr lang="nl-NL" sz="2800" b="1" dirty="0"/>
              <a:t>Zitten de krokodillenbekkabels aan P1 en GND?</a:t>
            </a:r>
            <a:endParaRPr lang="nl-NL" sz="2800" b="1" dirty="0">
              <a:cs typeface="Calibri"/>
            </a:endParaRPr>
          </a:p>
          <a:p>
            <a:pPr marL="285750" indent="-285750">
              <a:buFont typeface="Arial" panose="020B0604020202020204" pitchFamily="34" charset="0"/>
              <a:buChar char="•"/>
            </a:pPr>
            <a:endParaRPr lang="nl-NL" sz="2800" b="1" dirty="0"/>
          </a:p>
          <a:p>
            <a:pPr marL="285750" indent="-285750">
              <a:buFont typeface="Arial" panose="020B0604020202020204" pitchFamily="34" charset="0"/>
              <a:buChar char="•"/>
            </a:pPr>
            <a:r>
              <a:rPr lang="nl-NL" sz="2800" b="1" dirty="0"/>
              <a:t>Let op dat de uiteinden van de krokodillenbekkabels elkaar moeten raken, hier mag geen plastic tussen zitten. </a:t>
            </a:r>
          </a:p>
        </p:txBody>
      </p:sp>
    </p:spTree>
    <p:extLst>
      <p:ext uri="{BB962C8B-B14F-4D97-AF65-F5344CB8AC3E}">
        <p14:creationId xmlns:p14="http://schemas.microsoft.com/office/powerpoint/2010/main" val="1640937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35114"/>
            <a:ext cx="12191999" cy="6857990"/>
          </a:xfrm>
          <a:prstGeom prst="rect">
            <a:avLst/>
          </a:prstGeom>
          <a:solidFill>
            <a:schemeClr val="accent4">
              <a:lumMod val="75000"/>
            </a:schemeClr>
          </a:solidFill>
        </p:spPr>
      </p:pic>
      <p:pic>
        <p:nvPicPr>
          <p:cNvPr id="7" name="Afbeelding 6" descr="Afbeelding met tekst&#10;&#10;Automatisch gegenereerde beschrijving">
            <a:extLst>
              <a:ext uri="{FF2B5EF4-FFF2-40B4-BE49-F238E27FC236}">
                <a16:creationId xmlns:a16="http://schemas.microsoft.com/office/drawing/2014/main" id="{4447F2B1-6106-8973-5BDD-A87F318A6B29}"/>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8" name="Tekstvak 7">
            <a:extLst>
              <a:ext uri="{FF2B5EF4-FFF2-40B4-BE49-F238E27FC236}">
                <a16:creationId xmlns:a16="http://schemas.microsoft.com/office/drawing/2014/main" id="{75F9AAFC-71AE-E403-547E-CC24C23510B8}"/>
              </a:ext>
            </a:extLst>
          </p:cNvPr>
          <p:cNvSpPr txBox="1"/>
          <p:nvPr/>
        </p:nvSpPr>
        <p:spPr>
          <a:xfrm>
            <a:off x="7811912" y="693727"/>
            <a:ext cx="4539522" cy="923330"/>
          </a:xfrm>
          <a:prstGeom prst="rect">
            <a:avLst/>
          </a:prstGeom>
          <a:noFill/>
        </p:spPr>
        <p:txBody>
          <a:bodyPr wrap="square">
            <a:spAutoFit/>
          </a:bodyPr>
          <a:lstStyle/>
          <a:p>
            <a:r>
              <a:rPr lang="nl-NL" sz="5400" dirty="0">
                <a:solidFill>
                  <a:srgbClr val="FFFFFF"/>
                </a:solidFill>
              </a:rPr>
              <a:t>Stroomkring</a:t>
            </a:r>
            <a:endParaRPr lang="nl-NL" sz="5400" dirty="0"/>
          </a:p>
        </p:txBody>
      </p:sp>
      <p:pic>
        <p:nvPicPr>
          <p:cNvPr id="2" name="Afbeelding 1" descr="Afbeelding met persoon, Kinderkunst, nagel, kleding&#10;&#10;Automatisch gegenereerde beschrijving">
            <a:extLst>
              <a:ext uri="{FF2B5EF4-FFF2-40B4-BE49-F238E27FC236}">
                <a16:creationId xmlns:a16="http://schemas.microsoft.com/office/drawing/2014/main" id="{97BDFEA9-558B-28D0-5D3F-D41576C64D0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8871" y="1155392"/>
            <a:ext cx="6821489" cy="5115367"/>
          </a:xfrm>
          <a:prstGeom prst="rect">
            <a:avLst/>
          </a:prstGeom>
          <a:noFill/>
          <a:ln>
            <a:noFill/>
          </a:ln>
        </p:spPr>
      </p:pic>
    </p:spTree>
    <p:extLst>
      <p:ext uri="{BB962C8B-B14F-4D97-AF65-F5344CB8AC3E}">
        <p14:creationId xmlns:p14="http://schemas.microsoft.com/office/powerpoint/2010/main" val="2891985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35114"/>
            <a:ext cx="12191999" cy="6857990"/>
          </a:xfrm>
          <a:prstGeom prst="rect">
            <a:avLst/>
          </a:prstGeom>
          <a:solidFill>
            <a:schemeClr val="accent4">
              <a:lumMod val="75000"/>
            </a:schemeClr>
          </a:solidFill>
        </p:spPr>
      </p:pic>
      <p:pic>
        <p:nvPicPr>
          <p:cNvPr id="7" name="Afbeelding 6" descr="Afbeelding met tekst&#10;&#10;Automatisch gegenereerde beschrijving">
            <a:extLst>
              <a:ext uri="{FF2B5EF4-FFF2-40B4-BE49-F238E27FC236}">
                <a16:creationId xmlns:a16="http://schemas.microsoft.com/office/drawing/2014/main" id="{4447F2B1-6106-8973-5BDD-A87F318A6B29}"/>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8" name="Tekstvak 7">
            <a:extLst>
              <a:ext uri="{FF2B5EF4-FFF2-40B4-BE49-F238E27FC236}">
                <a16:creationId xmlns:a16="http://schemas.microsoft.com/office/drawing/2014/main" id="{75F9AAFC-71AE-E403-547E-CC24C23510B8}"/>
              </a:ext>
            </a:extLst>
          </p:cNvPr>
          <p:cNvSpPr txBox="1"/>
          <p:nvPr/>
        </p:nvSpPr>
        <p:spPr>
          <a:xfrm>
            <a:off x="7449962" y="636577"/>
            <a:ext cx="4539522" cy="769441"/>
          </a:xfrm>
          <a:prstGeom prst="rect">
            <a:avLst/>
          </a:prstGeom>
          <a:noFill/>
        </p:spPr>
        <p:txBody>
          <a:bodyPr wrap="square" lIns="91440" tIns="45720" rIns="91440" bIns="45720" anchor="t">
            <a:spAutoFit/>
          </a:bodyPr>
          <a:lstStyle/>
          <a:p>
            <a:r>
              <a:rPr lang="nl-NL" sz="4400" dirty="0">
                <a:solidFill>
                  <a:srgbClr val="FFFFFF"/>
                </a:solidFill>
              </a:rPr>
              <a:t>Geleide materialen</a:t>
            </a:r>
            <a:endParaRPr lang="nl-NL" sz="4400" dirty="0"/>
          </a:p>
        </p:txBody>
      </p:sp>
      <p:pic>
        <p:nvPicPr>
          <p:cNvPr id="3" name="Afbeelding 2">
            <a:extLst>
              <a:ext uri="{FF2B5EF4-FFF2-40B4-BE49-F238E27FC236}">
                <a16:creationId xmlns:a16="http://schemas.microsoft.com/office/drawing/2014/main" id="{93042CE1-80C9-8025-D2DF-3A26519EE7FE}"/>
              </a:ext>
            </a:extLst>
          </p:cNvPr>
          <p:cNvPicPr>
            <a:picLocks noChangeAspect="1"/>
          </p:cNvPicPr>
          <p:nvPr/>
        </p:nvPicPr>
        <p:blipFill>
          <a:blip r:embed="rId4"/>
          <a:stretch>
            <a:fillRect/>
          </a:stretch>
        </p:blipFill>
        <p:spPr>
          <a:xfrm>
            <a:off x="617665" y="398365"/>
            <a:ext cx="4421696" cy="6061269"/>
          </a:xfrm>
          <a:prstGeom prst="rect">
            <a:avLst/>
          </a:prstGeom>
        </p:spPr>
      </p:pic>
      <p:pic>
        <p:nvPicPr>
          <p:cNvPr id="2" name="Picture 2">
            <a:extLst>
              <a:ext uri="{FF2B5EF4-FFF2-40B4-BE49-F238E27FC236}">
                <a16:creationId xmlns:a16="http://schemas.microsoft.com/office/drawing/2014/main" id="{503271B8-29E1-ABA1-3239-810FC60BC7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99230" y="2658913"/>
            <a:ext cx="4492221" cy="3369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107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0" y="1"/>
            <a:ext cx="12192796" cy="6857999"/>
          </a:xfrm>
        </p:spPr>
      </p:pic>
      <p:sp>
        <p:nvSpPr>
          <p:cNvPr id="5" name="Tekstvak 4">
            <a:extLst>
              <a:ext uri="{FF2B5EF4-FFF2-40B4-BE49-F238E27FC236}">
                <a16:creationId xmlns:a16="http://schemas.microsoft.com/office/drawing/2014/main" id="{A263DF43-A4F1-C8A7-0E20-B3A45E35737C}"/>
              </a:ext>
            </a:extLst>
          </p:cNvPr>
          <p:cNvSpPr txBox="1"/>
          <p:nvPr/>
        </p:nvSpPr>
        <p:spPr>
          <a:xfrm>
            <a:off x="1479695" y="1334445"/>
            <a:ext cx="8732520" cy="3046988"/>
          </a:xfrm>
          <a:prstGeom prst="rect">
            <a:avLst/>
          </a:prstGeom>
          <a:noFill/>
        </p:spPr>
        <p:txBody>
          <a:bodyPr wrap="square" lIns="91440" tIns="45720" rIns="91440" bIns="45720" anchor="t">
            <a:spAutoFit/>
          </a:bodyPr>
          <a:lstStyle/>
          <a:p>
            <a:pPr marL="457200" indent="-457200" fontAlgn="base">
              <a:buFont typeface="Arial" panose="020B0604020202020204" pitchFamily="34" charset="0"/>
              <a:buChar char="•"/>
            </a:pPr>
            <a:r>
              <a:rPr lang="nl-NL" sz="2400" b="1" dirty="0">
                <a:latin typeface="Calibri"/>
                <a:cs typeface="Calibri"/>
              </a:rPr>
              <a:t>Is bij iedereen de code goed?</a:t>
            </a:r>
          </a:p>
          <a:p>
            <a:pPr marL="457200" indent="-457200" fontAlgn="base">
              <a:buFont typeface="Arial" panose="020B0604020202020204" pitchFamily="34" charset="0"/>
              <a:buChar char="•"/>
            </a:pPr>
            <a:r>
              <a:rPr lang="nl-NL" sz="2400" b="1" dirty="0">
                <a:latin typeface="Calibri"/>
                <a:cs typeface="Calibri"/>
              </a:rPr>
              <a:t>Staat de code op de micro:bit?</a:t>
            </a:r>
          </a:p>
          <a:p>
            <a:pPr marL="457200" indent="-457200" fontAlgn="base">
              <a:buFont typeface="Arial" panose="020B0604020202020204" pitchFamily="34" charset="0"/>
              <a:buChar char="•"/>
            </a:pPr>
            <a:r>
              <a:rPr lang="nl-NL" sz="2400" b="1">
                <a:latin typeface="Calibri"/>
                <a:cs typeface="Calibri"/>
              </a:rPr>
              <a:t>En weet je hoe je de krokodillenbekkabels moet aansluiten?</a:t>
            </a:r>
          </a:p>
          <a:p>
            <a:pPr marL="457200" indent="-457200" fontAlgn="base">
              <a:buFont typeface="Arial" panose="020B0604020202020204" pitchFamily="34" charset="0"/>
              <a:buChar char="•"/>
            </a:pPr>
            <a:r>
              <a:rPr lang="nl-NL" sz="2400" b="1" dirty="0">
                <a:latin typeface="Calibri"/>
                <a:cs typeface="Calibri"/>
              </a:rPr>
              <a:t>Je hebt nog een elektrisch circuit van P1 en de GND. </a:t>
            </a:r>
          </a:p>
          <a:p>
            <a:pPr marL="457200" indent="-457200" fontAlgn="base">
              <a:buFont typeface="Arial" panose="020B0604020202020204" pitchFamily="34" charset="0"/>
              <a:buChar char="•"/>
            </a:pPr>
            <a:endParaRPr lang="nl-NL" sz="2400" b="1" dirty="0">
              <a:latin typeface="Calibri"/>
              <a:cs typeface="Calibri"/>
            </a:endParaRPr>
          </a:p>
          <a:p>
            <a:pPr marL="457200" indent="-457200" fontAlgn="base">
              <a:buFont typeface="Arial" panose="020B0604020202020204" pitchFamily="34" charset="0"/>
              <a:buChar char="•"/>
            </a:pPr>
            <a:r>
              <a:rPr lang="nl-NL" sz="2400" b="1">
                <a:latin typeface="Calibri"/>
                <a:cs typeface="Calibri"/>
              </a:rPr>
              <a:t>In de volgende les gaan we het Electrospel maken van karton, </a:t>
            </a:r>
            <a:r>
              <a:rPr lang="nl-NL" sz="2400" b="1" dirty="0">
                <a:latin typeface="Calibri"/>
                <a:cs typeface="Calibri"/>
              </a:rPr>
              <a:t>met jullie vragen, splitpennen etc. </a:t>
            </a:r>
          </a:p>
          <a:p>
            <a:pPr marL="457200" indent="-457200" fontAlgn="base">
              <a:buFont typeface="Arial" panose="020B0604020202020204" pitchFamily="34" charset="0"/>
              <a:buChar char="•"/>
            </a:pPr>
            <a:r>
              <a:rPr lang="nl-NL" sz="2400" b="1" dirty="0">
                <a:latin typeface="Calibri"/>
                <a:cs typeface="Calibri"/>
              </a:rPr>
              <a:t>En daarna gaan jullie elkaars spel spelen. </a:t>
            </a:r>
          </a:p>
        </p:txBody>
      </p:sp>
    </p:spTree>
    <p:extLst>
      <p:ext uri="{BB962C8B-B14F-4D97-AF65-F5344CB8AC3E}">
        <p14:creationId xmlns:p14="http://schemas.microsoft.com/office/powerpoint/2010/main" val="25329098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A83AE6B835BF4D9E17AEF0A784296C" ma:contentTypeVersion="13" ma:contentTypeDescription="Een nieuw document maken." ma:contentTypeScope="" ma:versionID="2684c99d934ad63680b6b625623eb102">
  <xsd:schema xmlns:xsd="http://www.w3.org/2001/XMLSchema" xmlns:xs="http://www.w3.org/2001/XMLSchema" xmlns:p="http://schemas.microsoft.com/office/2006/metadata/properties" xmlns:ns2="bce25a6a-5df6-4131-8bd4-46fe0d3f3be6" xmlns:ns3="62df26fc-5138-4420-8374-9eac070603a0" targetNamespace="http://schemas.microsoft.com/office/2006/metadata/properties" ma:root="true" ma:fieldsID="12f05800de1eddec46d733bed5519069" ns2:_="" ns3:_="">
    <xsd:import namespace="bce25a6a-5df6-4131-8bd4-46fe0d3f3be6"/>
    <xsd:import namespace="62df26fc-5138-4420-8374-9eac070603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25a6a-5df6-4131-8bd4-46fe0d3f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17b5585b-ca92-4af9-9e07-1ee04984813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f26fc-5138-4420-8374-9eac070603a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3d1d04-60c8-4243-8bf5-32def632b6ea}" ma:internalName="TaxCatchAll" ma:showField="CatchAllData" ma:web="62df26fc-5138-4420-8374-9eac070603a0">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ce25a6a-5df6-4131-8bd4-46fe0d3f3be6">
      <Terms xmlns="http://schemas.microsoft.com/office/infopath/2007/PartnerControls"/>
    </lcf76f155ced4ddcb4097134ff3c332f>
    <TaxCatchAll xmlns="62df26fc-5138-4420-8374-9eac070603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093782-A762-4752-8278-F8F638438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e25a6a-5df6-4131-8bd4-46fe0d3f3be6"/>
    <ds:schemaRef ds:uri="62df26fc-5138-4420-8374-9eac07060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8B5219-38B0-4F64-804E-28523820EF43}">
  <ds:schemaRefs>
    <ds:schemaRef ds:uri="http://schemas.microsoft.com/office/2006/metadata/properties"/>
    <ds:schemaRef ds:uri="http://schemas.microsoft.com/office/infopath/2007/PartnerControls"/>
    <ds:schemaRef ds:uri="bce25a6a-5df6-4131-8bd4-46fe0d3f3be6"/>
    <ds:schemaRef ds:uri="62df26fc-5138-4420-8374-9eac070603a0"/>
  </ds:schemaRefs>
</ds:datastoreItem>
</file>

<file path=customXml/itemProps3.xml><?xml version="1.0" encoding="utf-8"?>
<ds:datastoreItem xmlns:ds="http://schemas.openxmlformats.org/officeDocument/2006/customXml" ds:itemID="{22F9594A-6C48-410C-AD1F-89FA908146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1825</TotalTime>
  <Words>633</Words>
  <Application>Microsoft Office PowerPoint</Application>
  <PresentationFormat>Breedbeeld</PresentationFormat>
  <Paragraphs>72</Paragraphs>
  <Slides>17</Slides>
  <Notes>14</Notes>
  <HiddenSlides>0</HiddenSlides>
  <MMClips>2</MMClips>
  <ScaleCrop>false</ScaleCrop>
  <HeadingPairs>
    <vt:vector size="4" baseType="variant">
      <vt:variant>
        <vt:lpstr>Thema</vt:lpstr>
      </vt:variant>
      <vt:variant>
        <vt:i4>1</vt:i4>
      </vt:variant>
      <vt:variant>
        <vt:lpstr>Diatitels</vt:lpstr>
      </vt:variant>
      <vt:variant>
        <vt:i4>17</vt:i4>
      </vt:variant>
    </vt:vector>
  </HeadingPairs>
  <TitlesOfParts>
    <vt:vector size="18" baseType="lpstr">
      <vt:lpstr>office theme</vt:lpstr>
      <vt:lpstr>Carnaval en de micro:bit les 6</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Pauline Maas</cp:lastModifiedBy>
  <cp:revision>65</cp:revision>
  <dcterms:created xsi:type="dcterms:W3CDTF">2013-07-15T20:26:40Z</dcterms:created>
  <dcterms:modified xsi:type="dcterms:W3CDTF">2024-06-11T18:37:55Z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0x01010032A83AE6B835BF4D9E17AEF0A784296C</vt:lpwstr>
  </property>
  <property fmtid="{D5CDD505-2E9C-101B-9397-08002B2CF9AE}" pid="3" name="MediaServiceImageTags">
    <vt:lpwstr/>
  </property>
</Properties>
</file>